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59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4" y="1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F638-D902-4378-8F36-3FFE3983166F}" type="datetimeFigureOut">
              <a:rPr lang="uk-UA" smtClean="0"/>
              <a:t>29.09.2017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D261-CFAC-45E0-95B7-EE3BF91A9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62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D261-CFAC-45E0-95B7-EE3BF91A9F6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61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D261-CFAC-45E0-95B7-EE3BF91A9F6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17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D261-CFAC-45E0-95B7-EE3BF91A9F6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67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D261-CFAC-45E0-95B7-EE3BF91A9F65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60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u.com.ua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48472" y="3150716"/>
            <a:ext cx="48600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Marko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Krasnyk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vice president of charity foundation “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Dzvin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” </a:t>
            </a:r>
          </a:p>
          <a:p>
            <a:pPr algn="r"/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Lviv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Ukraine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23478"/>
            <a:ext cx="1039141" cy="11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0" y="1059582"/>
            <a:ext cx="9036496" cy="691481"/>
          </a:xfrm>
        </p:spPr>
        <p:txBody>
          <a:bodyPr/>
          <a:lstStyle/>
          <a:p>
            <a:r>
              <a:rPr lang="en-US" altLang="ko-KR" sz="1800" dirty="0"/>
              <a:t>We are charity foundation from Western Ukraine (</a:t>
            </a:r>
            <a:r>
              <a:rPr lang="en-US" altLang="ko-KR" sz="1800" dirty="0" err="1"/>
              <a:t>Lviv</a:t>
            </a:r>
            <a:r>
              <a:rPr lang="en-US" altLang="ko-KR" sz="1800" dirty="0"/>
              <a:t>), which is the first foundation for CF patients in Ukraine.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b="18393"/>
          <a:stretch/>
        </p:blipFill>
        <p:spPr>
          <a:xfrm>
            <a:off x="0" y="1967087"/>
            <a:ext cx="9144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21066" y="1921716"/>
            <a:ext cx="9036496" cy="2232248"/>
          </a:xfrm>
        </p:spPr>
        <p:txBody>
          <a:bodyPr/>
          <a:lstStyle/>
          <a:p>
            <a:r>
              <a:rPr lang="en-US" altLang="ko-KR" sz="2000" b="1" dirty="0"/>
              <a:t>Ukraine</a:t>
            </a:r>
          </a:p>
          <a:p>
            <a:r>
              <a:rPr lang="en-US" altLang="ko-KR" dirty="0"/>
              <a:t>Population: </a:t>
            </a:r>
            <a:r>
              <a:rPr lang="en-US" altLang="ko-KR" b="1" dirty="0"/>
              <a:t>46 000 000</a:t>
            </a:r>
          </a:p>
          <a:p>
            <a:r>
              <a:rPr lang="en-US" altLang="ko-KR" dirty="0"/>
              <a:t>Number of  CF patients (diagnosed)</a:t>
            </a:r>
            <a:r>
              <a:rPr lang="uk-UA" altLang="ko-KR" dirty="0"/>
              <a:t>      </a:t>
            </a:r>
            <a:r>
              <a:rPr lang="en-US" altLang="ko-KR" dirty="0"/>
              <a:t> </a:t>
            </a:r>
            <a:r>
              <a:rPr lang="en-US" altLang="ko-KR" b="1" dirty="0"/>
              <a:t>~1 000</a:t>
            </a:r>
            <a:r>
              <a:rPr lang="en-US" altLang="ko-KR" dirty="0"/>
              <a:t>	</a:t>
            </a:r>
          </a:p>
          <a:p>
            <a:r>
              <a:rPr lang="en-US" altLang="ko-KR" dirty="0"/>
              <a:t> </a:t>
            </a:r>
            <a:r>
              <a:rPr lang="uk-UA" altLang="ko-KR" dirty="0"/>
              <a:t>  </a:t>
            </a:r>
            <a:r>
              <a:rPr lang="en-US" altLang="ko-KR" dirty="0"/>
              <a:t>CF children</a:t>
            </a:r>
            <a:r>
              <a:rPr lang="uk-UA" altLang="ko-KR" dirty="0"/>
              <a:t>                            </a:t>
            </a:r>
            <a:r>
              <a:rPr lang="en-US" altLang="ko-KR" dirty="0"/>
              <a:t> </a:t>
            </a:r>
            <a:r>
              <a:rPr lang="uk-UA" altLang="ko-KR" dirty="0"/>
              <a:t>              </a:t>
            </a:r>
            <a:r>
              <a:rPr lang="en-US" altLang="ko-KR" b="1" dirty="0"/>
              <a:t>~800 - 900</a:t>
            </a:r>
          </a:p>
          <a:p>
            <a:r>
              <a:rPr lang="uk-UA" altLang="ko-KR" dirty="0"/>
              <a:t>   </a:t>
            </a:r>
            <a:r>
              <a:rPr lang="en-US" altLang="ko-KR" dirty="0"/>
              <a:t>CF adults</a:t>
            </a:r>
            <a:r>
              <a:rPr lang="uk-UA" altLang="ko-KR" dirty="0"/>
              <a:t>  </a:t>
            </a:r>
            <a:r>
              <a:rPr lang="en-US" altLang="ko-KR" dirty="0"/>
              <a:t>		</a:t>
            </a:r>
            <a:r>
              <a:rPr lang="uk-UA" altLang="ko-KR" dirty="0"/>
              <a:t>       </a:t>
            </a:r>
            <a:r>
              <a:rPr lang="en-US" altLang="ko-KR" dirty="0"/>
              <a:t> </a:t>
            </a:r>
            <a:r>
              <a:rPr lang="en-US" altLang="ko-KR" b="1" dirty="0"/>
              <a:t>~60 - 100</a:t>
            </a:r>
          </a:p>
          <a:p>
            <a:endParaRPr lang="en-US" altLang="ko-KR" dirty="0"/>
          </a:p>
          <a:p>
            <a:r>
              <a:rPr lang="en-US" altLang="ko-KR" dirty="0"/>
              <a:t>Number of CFTR related disorders pts.</a:t>
            </a:r>
            <a:r>
              <a:rPr lang="uk-UA" altLang="ko-KR" dirty="0"/>
              <a:t>  </a:t>
            </a:r>
            <a:r>
              <a:rPr lang="en-US" altLang="ko-KR" b="1" dirty="0"/>
              <a:t>unknown</a:t>
            </a:r>
            <a:r>
              <a:rPr lang="en-US" altLang="ko-KR" dirty="0"/>
              <a:t> 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statistics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55" y="1923679"/>
            <a:ext cx="459154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21066" y="1131590"/>
            <a:ext cx="9036496" cy="3672408"/>
          </a:xfrm>
        </p:spPr>
        <p:txBody>
          <a:bodyPr/>
          <a:lstStyle/>
          <a:p>
            <a:r>
              <a:rPr lang="en-US" altLang="ko-KR" dirty="0"/>
              <a:t>Our association in cooperation with </a:t>
            </a:r>
            <a:r>
              <a:rPr lang="en-US" altLang="ko-KR" dirty="0" err="1"/>
              <a:t>Lviv</a:t>
            </a:r>
            <a:r>
              <a:rPr lang="en-US" altLang="ko-KR" dirty="0"/>
              <a:t> Regional Center of medical care for children with CF &amp; Ukraine Genetic Pathology Institute has achieved the first in Ukraine Center for adult patients.</a:t>
            </a:r>
            <a:endParaRPr lang="uk-UA" altLang="ko-KR" dirty="0"/>
          </a:p>
          <a:p>
            <a:endParaRPr lang="en-US" altLang="ko-KR" dirty="0"/>
          </a:p>
          <a:p>
            <a:r>
              <a:rPr lang="en-US" altLang="ko-KR" dirty="0"/>
              <a:t>Center for adult CF patients will begin its work from the fall of this year. </a:t>
            </a:r>
            <a:endParaRPr lang="uk-UA" altLang="ko-KR" dirty="0"/>
          </a:p>
          <a:p>
            <a:endParaRPr lang="en-US" altLang="ko-KR" dirty="0"/>
          </a:p>
          <a:p>
            <a:r>
              <a:rPr lang="en-US" altLang="ko-KR" dirty="0"/>
              <a:t>The only and the first in Ukraine Center for adult CF patients is created at </a:t>
            </a:r>
            <a:r>
              <a:rPr lang="en-US" altLang="ko-KR" dirty="0" err="1"/>
              <a:t>Lviv</a:t>
            </a:r>
            <a:r>
              <a:rPr lang="en-US" altLang="ko-KR" dirty="0"/>
              <a:t> Regional Hospital for war veterans and repressed.</a:t>
            </a:r>
            <a:endParaRPr lang="uk-UA" altLang="ko-KR" dirty="0"/>
          </a:p>
          <a:p>
            <a:endParaRPr lang="en-US" altLang="ko-KR" dirty="0"/>
          </a:p>
          <a:p>
            <a:r>
              <a:rPr lang="en-US" altLang="ko-KR" dirty="0"/>
              <a:t>Medical staff will receive qualified training for CF patient’s management. </a:t>
            </a:r>
            <a:endParaRPr lang="uk-UA" altLang="ko-KR" dirty="0"/>
          </a:p>
          <a:p>
            <a:endParaRPr lang="en-US" altLang="ko-KR" dirty="0"/>
          </a:p>
          <a:p>
            <a:r>
              <a:rPr lang="en-US" altLang="ko-KR" dirty="0"/>
              <a:t>Our pulmonologist, who will treat adult CF patients, was trained in </a:t>
            </a:r>
            <a:r>
              <a:rPr lang="en-US" altLang="ko-KR" dirty="0" err="1"/>
              <a:t>Lviv</a:t>
            </a:r>
            <a:r>
              <a:rPr lang="en-US" altLang="ko-KR" dirty="0"/>
              <a:t> Regional Center of medical care for children with CF. </a:t>
            </a:r>
            <a:endParaRPr lang="uk-UA" altLang="ko-KR" dirty="0"/>
          </a:p>
          <a:p>
            <a:endParaRPr lang="en-US" altLang="ko-KR" dirty="0"/>
          </a:p>
          <a:p>
            <a:r>
              <a:rPr lang="en-US" altLang="ko-KR" dirty="0"/>
              <a:t>The government has already allocated the necessary funds for medicines for adult CF patients. 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Center for adult CF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53752" y="2211710"/>
            <a:ext cx="9036496" cy="1728192"/>
          </a:xfrm>
        </p:spPr>
        <p:txBody>
          <a:bodyPr/>
          <a:lstStyle/>
          <a:p>
            <a:r>
              <a:rPr lang="en-US" altLang="ko-KR" dirty="0"/>
              <a:t>CF children in </a:t>
            </a:r>
            <a:r>
              <a:rPr lang="en-US" altLang="ko-KR" dirty="0" err="1"/>
              <a:t>Lviv</a:t>
            </a:r>
            <a:r>
              <a:rPr lang="en-US" altLang="ko-KR" dirty="0"/>
              <a:t> and </a:t>
            </a:r>
            <a:r>
              <a:rPr lang="en-US" altLang="ko-KR" dirty="0" err="1"/>
              <a:t>Lviv</a:t>
            </a:r>
            <a:r>
              <a:rPr lang="en-US" altLang="ko-KR" dirty="0"/>
              <a:t> region receive Creon, </a:t>
            </a:r>
            <a:r>
              <a:rPr lang="en-US" altLang="ko-KR" dirty="0" err="1"/>
              <a:t>Dornase</a:t>
            </a:r>
            <a:r>
              <a:rPr lang="en-US" altLang="ko-KR" dirty="0"/>
              <a:t> </a:t>
            </a:r>
            <a:r>
              <a:rPr lang="en-US" altLang="ko-KR" dirty="0" err="1"/>
              <a:t>alfa</a:t>
            </a:r>
            <a:r>
              <a:rPr lang="en-US" altLang="ko-KR" dirty="0"/>
              <a:t>, </a:t>
            </a:r>
            <a:r>
              <a:rPr lang="en-US" altLang="ko-KR" dirty="0" err="1"/>
              <a:t>Ursofalk</a:t>
            </a:r>
            <a:r>
              <a:rPr lang="en-US" altLang="ko-KR" dirty="0"/>
              <a:t> (</a:t>
            </a:r>
            <a:r>
              <a:rPr lang="en-US" altLang="ko-KR" dirty="0" err="1"/>
              <a:t>Ursolisin</a:t>
            </a:r>
            <a:r>
              <a:rPr lang="en-US" altLang="ko-KR" dirty="0"/>
              <a:t>) for free. </a:t>
            </a:r>
          </a:p>
          <a:p>
            <a:r>
              <a:rPr lang="en-US" altLang="ko-KR" dirty="0"/>
              <a:t>In 2018 adult CF patients will start to receive these free medicines too.</a:t>
            </a:r>
          </a:p>
          <a:p>
            <a:endParaRPr lang="en-US" altLang="ko-KR" dirty="0"/>
          </a:p>
          <a:p>
            <a:r>
              <a:rPr lang="en-US" altLang="ko-KR" dirty="0"/>
              <a:t>CF “DZVIN", together with the Center of treatment of children with CF this year initiated a psychological surveys measurements mental well-being of children with CF. We hope in support of CF-Ukraine to cover as many patients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Medicines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05" y="195486"/>
            <a:ext cx="2872457" cy="47874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53752" y="1059582"/>
            <a:ext cx="4148289" cy="3744416"/>
          </a:xfrm>
        </p:spPr>
        <p:txBody>
          <a:bodyPr/>
          <a:lstStyle/>
          <a:p>
            <a:r>
              <a:rPr lang="en-US" altLang="ko-KR" dirty="0"/>
              <a:t>This year we signed a contract with the </a:t>
            </a:r>
            <a:r>
              <a:rPr lang="en-US" altLang="ko-KR" dirty="0" err="1"/>
              <a:t>Lviv</a:t>
            </a:r>
            <a:r>
              <a:rPr lang="en-US" altLang="ko-KR" dirty="0"/>
              <a:t> City Hall about the constant free guided tours of Western Ukraine for CF children and adults. </a:t>
            </a:r>
          </a:p>
          <a:p>
            <a:endParaRPr lang="uk-UA" altLang="ko-KR" dirty="0"/>
          </a:p>
          <a:p>
            <a:r>
              <a:rPr lang="en-US" altLang="ko-KR" dirty="0"/>
              <a:t>For children with undergoing treatment in hospital every Monday are organized master classes of needlework (handmade toys, jewelry), painting, dancing, singing, that are taught by professional musicians and artists.</a:t>
            </a:r>
          </a:p>
          <a:p>
            <a:endParaRPr lang="uk-UA" altLang="ko-KR" dirty="0"/>
          </a:p>
          <a:p>
            <a:pPr algn="ctr"/>
            <a:r>
              <a:rPr lang="en-US" altLang="ko-KR" dirty="0"/>
              <a:t>We try to make our children feel happy</a:t>
            </a:r>
            <a:r>
              <a:rPr lang="uk-UA" altLang="ko-KR" dirty="0">
                <a:sym typeface="Wingdings" panose="05000000000000000000" pitchFamily="2" charset="2"/>
              </a:rPr>
              <a:t></a:t>
            </a:r>
            <a:endParaRPr lang="en-US" altLang="ko-KR" dirty="0"/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 part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05" y="195487"/>
            <a:ext cx="2869060" cy="4781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08" y="189824"/>
            <a:ext cx="2872457" cy="47959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11" y="189824"/>
            <a:ext cx="2875854" cy="47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53752" y="1059582"/>
            <a:ext cx="9036496" cy="2232248"/>
          </a:xfrm>
        </p:spPr>
        <p:txBody>
          <a:bodyPr/>
          <a:lstStyle/>
          <a:p>
            <a:r>
              <a:rPr lang="en-US" altLang="ko-KR" dirty="0"/>
              <a:t>This year we signed a contract with the </a:t>
            </a:r>
            <a:r>
              <a:rPr lang="en-US" altLang="ko-KR" dirty="0" err="1"/>
              <a:t>Lviv</a:t>
            </a:r>
            <a:r>
              <a:rPr lang="en-US" altLang="ko-KR" dirty="0"/>
              <a:t> City Hall about the constant free guided tours of Western Ukraine for CF children and adults. </a:t>
            </a:r>
          </a:p>
          <a:p>
            <a:endParaRPr lang="uk-UA" altLang="ko-KR" dirty="0"/>
          </a:p>
          <a:p>
            <a:r>
              <a:rPr lang="en-US" altLang="ko-KR" dirty="0"/>
              <a:t>For children with undergoing treatment in hospital every Monday are organized master classes of needlework (handmade toys, jewelry), painting, dancing, singing, that are taught by professional musicians and artists.</a:t>
            </a:r>
          </a:p>
          <a:p>
            <a:endParaRPr lang="uk-UA" altLang="ko-KR" dirty="0"/>
          </a:p>
          <a:p>
            <a:pPr algn="ctr"/>
            <a:r>
              <a:rPr lang="en-US" altLang="ko-KR" dirty="0"/>
              <a:t>We try to make our children feel happy</a:t>
            </a:r>
            <a:r>
              <a:rPr lang="uk-UA" altLang="ko-KR" dirty="0">
                <a:sym typeface="Wingdings" panose="05000000000000000000" pitchFamily="2" charset="2"/>
              </a:rPr>
              <a:t></a:t>
            </a:r>
            <a:endParaRPr lang="en-US" altLang="ko-KR" dirty="0"/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 part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771550"/>
            <a:ext cx="6048672" cy="884466"/>
          </a:xfrm>
        </p:spPr>
        <p:txBody>
          <a:bodyPr/>
          <a:lstStyle/>
          <a:p>
            <a:r>
              <a:rPr lang="en-US" altLang="ko-KR" dirty="0"/>
              <a:t>Thanks for your attention!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3848" y="1995686"/>
            <a:ext cx="5832648" cy="1368152"/>
          </a:xfrm>
        </p:spPr>
        <p:txBody>
          <a:bodyPr/>
          <a:lstStyle/>
          <a:p>
            <a:pPr lvl="0"/>
            <a:r>
              <a:rPr lang="en-US" altLang="ko-KR" sz="3600" b="1" dirty="0">
                <a:solidFill>
                  <a:schemeClr val="tx1"/>
                </a:solidFill>
                <a:hlinkClick r:id="rId2"/>
              </a:rPr>
              <a:t>www.cfu.com.ua</a:t>
            </a:r>
            <a:endParaRPr lang="en-US" altLang="ko-KR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/>
              <a:t>info@cfu.com.ua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43F650E877F4CAD8BC709B4AD1863" ma:contentTypeVersion="0" ma:contentTypeDescription="Create a new document." ma:contentTypeScope="" ma:versionID="407461fc59827e37d89bc03738b1d9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E71BA8-C101-4B21-AB20-A9462748D06E}"/>
</file>

<file path=customXml/itemProps2.xml><?xml version="1.0" encoding="utf-8"?>
<ds:datastoreItem xmlns:ds="http://schemas.openxmlformats.org/officeDocument/2006/customXml" ds:itemID="{2C1E0A3E-D475-40F8-9400-AE6195E9EAA3}"/>
</file>

<file path=customXml/itemProps3.xml><?xml version="1.0" encoding="utf-8"?>
<ds:datastoreItem xmlns:ds="http://schemas.openxmlformats.org/officeDocument/2006/customXml" ds:itemID="{33532F01-56B9-4290-9EC4-C7994FA1ECF4}"/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425</Words>
  <Application>Microsoft Office PowerPoint</Application>
  <PresentationFormat>Екран (16:9)</PresentationFormat>
  <Paragraphs>49</Paragraphs>
  <Slides>8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맑은 고딕</vt:lpstr>
      <vt:lpstr>Arial</vt:lpstr>
      <vt:lpstr>Calibri</vt:lpstr>
      <vt:lpstr>Wingdings</vt:lpstr>
      <vt:lpstr>Office Theme</vt:lpstr>
      <vt:lpstr>Custom Design</vt:lpstr>
      <vt:lpstr>Презентація PowerPoint</vt:lpstr>
      <vt:lpstr>Who we are?</vt:lpstr>
      <vt:lpstr>General statistics</vt:lpstr>
      <vt:lpstr>Center for adult CF patients</vt:lpstr>
      <vt:lpstr>Medicines</vt:lpstr>
      <vt:lpstr>Social part</vt:lpstr>
      <vt:lpstr>Social part</vt:lpstr>
      <vt:lpstr>Thanks for your attention!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Marko Krasnyk</cp:lastModifiedBy>
  <cp:revision>37</cp:revision>
  <dcterms:created xsi:type="dcterms:W3CDTF">2014-04-01T16:27:38Z</dcterms:created>
  <dcterms:modified xsi:type="dcterms:W3CDTF">2017-09-29T10:22:11Z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0x010100C0543F650E877F4CAD8BC709B4AD1863</vt:lpwstr>
  </property>
</Properties>
</file>